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1" r:id="rId6"/>
    <p:sldId id="262" r:id="rId7"/>
    <p:sldId id="268" r:id="rId8"/>
    <p:sldId id="260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1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375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43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4728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13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23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5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5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7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2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3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5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0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A6264-FFA3-4E0F-8A57-4ADCB45DBE53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1FE961-8E52-4B6F-A079-89DCB84B3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400" dirty="0"/>
              <a:t>Εκτίμηση υπερκερδών στις αγορές ηλεκτρικής ενέργειας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Ιούλιος 2021-Μάρτιος 2022</a:t>
            </a:r>
            <a:br>
              <a:rPr lang="el-GR" dirty="0"/>
            </a:br>
            <a:endParaRPr lang="en-US" dirty="0"/>
          </a:p>
        </p:txBody>
      </p:sp>
      <p:pic>
        <p:nvPicPr>
          <p:cNvPr id="1026" name="officeArt object" descr="pasted-image.ti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86" y="513058"/>
            <a:ext cx="2308132" cy="211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229161" y="5393862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i="1" dirty="0"/>
              <a:t>Τομέας Περιβάλλοντος &amp; Ενέργειας</a:t>
            </a:r>
            <a:br>
              <a:rPr lang="el-GR" sz="1600" i="1" dirty="0"/>
            </a:br>
            <a:r>
              <a:rPr lang="el-GR" sz="1600" i="1" dirty="0"/>
              <a:t>Κοινοβουλευτική Ομάδα ΣΥΡΙΖΑ-ΠΣ</a:t>
            </a:r>
            <a:br>
              <a:rPr lang="el-GR" sz="1600" i="1" dirty="0"/>
            </a:br>
            <a:r>
              <a:rPr lang="el-GR" sz="1600" i="1" dirty="0"/>
              <a:t>Ιούλιος 2022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214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Εκτιμήσεις για τη συνολική επιβάρυνση καταναλωτών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07" y="2152073"/>
            <a:ext cx="9657811" cy="3935471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Ετήσια αύξηση κόστους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χονδρεμπορικής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αγοράς ρεύματος 12-μήνου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(Ιούλιος 2021-Ιούνιος 2022): 8 δισ. ευρώ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Εξωγενείς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αυξήσεις (τιμή φυσικού αερίου, τιμή δικαιωμάτων,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κλπ.)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και αύξηση ζήτησης: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3,2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δισ.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ευρώ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Ουρανοκατέβατα» κέρδη ΑΠΕ (επιστρέφουν στους καταναλωτές ως επιδότηση μέσω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ΤΕΜ: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1,2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δισ.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ευρώ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Κόστος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ΑΠΕ που καλύπτεται πλέον από την αύξηση του κόστους της </a:t>
            </a:r>
            <a:r>
              <a:rPr lang="el-GR" dirty="0" err="1">
                <a:solidFill>
                  <a:schemeClr val="tx2">
                    <a:lumMod val="75000"/>
                  </a:schemeClr>
                </a:solidFill>
              </a:rPr>
              <a:t>χονδρεμπορικής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αντί του ΕΛΑΠΕ (ΕΤΜΕΑΡ,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Ο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 err="1">
                <a:solidFill>
                  <a:schemeClr val="tx2">
                    <a:lumMod val="75000"/>
                  </a:schemeClr>
                </a:solidFill>
              </a:rPr>
              <a:t>κλπ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):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1,25 δισ. ευρώ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sz="1400" i="1" dirty="0" smtClean="0">
                <a:solidFill>
                  <a:schemeClr val="tx2">
                    <a:lumMod val="75000"/>
                  </a:schemeClr>
                </a:solidFill>
              </a:rPr>
              <a:t>(έδωσε τη </a:t>
            </a:r>
            <a:r>
              <a:rPr lang="el-GR" sz="1400" i="1" dirty="0" smtClean="0">
                <a:solidFill>
                  <a:schemeClr val="tx2">
                    <a:lumMod val="75000"/>
                  </a:schemeClr>
                </a:solidFill>
              </a:rPr>
              <a:t>δυνατότητα ανακατεύθυνσης </a:t>
            </a:r>
            <a:r>
              <a:rPr lang="el-GR" sz="1400" i="1" dirty="0">
                <a:solidFill>
                  <a:schemeClr val="tx2">
                    <a:lumMod val="75000"/>
                  </a:schemeClr>
                </a:solidFill>
              </a:rPr>
              <a:t>εσόδων από τον εκπλειστηριασμό δικαιωμάτων εκπομπών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CO2 </a:t>
            </a:r>
            <a:r>
              <a:rPr lang="el-GR" sz="1400" i="1" dirty="0" smtClean="0">
                <a:solidFill>
                  <a:schemeClr val="tx2">
                    <a:lumMod val="75000"/>
                  </a:schemeClr>
                </a:solidFill>
              </a:rPr>
              <a:t>και </a:t>
            </a:r>
            <a:r>
              <a:rPr lang="el-GR" sz="1400" i="1" dirty="0">
                <a:solidFill>
                  <a:schemeClr val="tx2">
                    <a:lumMod val="75000"/>
                  </a:schemeClr>
                </a:solidFill>
              </a:rPr>
              <a:t>ΕΤΜΕΑΡ προς το Ταμείο Ενεργειακής Μετάβασης, αντί να υπάρξει </a:t>
            </a:r>
            <a:r>
              <a:rPr lang="el-GR" sz="1400" i="1" dirty="0" smtClean="0">
                <a:solidFill>
                  <a:schemeClr val="tx2">
                    <a:lumMod val="75000"/>
                  </a:schemeClr>
                </a:solidFill>
              </a:rPr>
              <a:t>προσωρινή </a:t>
            </a:r>
            <a:r>
              <a:rPr lang="el-GR" sz="1400" i="1" dirty="0">
                <a:solidFill>
                  <a:schemeClr val="tx2">
                    <a:lumMod val="75000"/>
                  </a:schemeClr>
                </a:solidFill>
              </a:rPr>
              <a:t>μείωση - ακόμα και μηδενισμός - του ΕΤΜΕΑΡ).</a:t>
            </a:r>
          </a:p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Υπερκέρδη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12-μηνου (προκαταρκτική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εκτίμηση):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2,2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δισ.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ευρώ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07" y="5945672"/>
            <a:ext cx="1173017" cy="82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6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Αντικείμενο &amp; Στόχος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Αντικείμενο</a:t>
            </a:r>
          </a:p>
          <a:p>
            <a:pPr lvl="1"/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Ορθολογική εκτίμηση υπερκερδών από τη λειτουργία της ενεργειακής αγοράς</a:t>
            </a:r>
          </a:p>
          <a:p>
            <a:pPr lvl="2"/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Χρονικό διάστημα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Ιούλιος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2021-Μάρτιος 2022 (αντί Οκτώβριος 2021-Μάρτιος 2022)</a:t>
            </a:r>
          </a:p>
          <a:p>
            <a:pPr lvl="2"/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Μέθοδος βασισμένη στο συνολικό κόστος παραγωγής πλέον εύλογου κέρδους και όχι στη σύγκριση μεταξύ διαφορετικών περιόδων</a:t>
            </a:r>
          </a:p>
          <a:p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Στόχος</a:t>
            </a:r>
          </a:p>
          <a:p>
            <a:pPr lvl="1"/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Εκτίμηση των πραγματικών υπερκερδών και της συνολικής επιβάρυνσης και του ποσού που αφαιρέθηκε και θα πρέπει να επιστρέψει στους καταναλωτές</a:t>
            </a:r>
          </a:p>
          <a:p>
            <a:pPr lvl="1"/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Ανάδειξη δυσλειτουργιών και στρεβλώσεων στην αγορά</a:t>
            </a:r>
          </a:p>
          <a:p>
            <a:endParaRPr lang="el-GR" dirty="0"/>
          </a:p>
          <a:p>
            <a:pPr lvl="1"/>
            <a:endParaRPr lang="el-GR" dirty="0"/>
          </a:p>
          <a:p>
            <a:endParaRPr lang="en-US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09" y="5963282"/>
            <a:ext cx="847444" cy="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Αρχή ενεργειακής κρίσης στην Ελλάδα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6" y="1629375"/>
            <a:ext cx="8157896" cy="434138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101353" y="1930400"/>
            <a:ext cx="1021976" cy="1216212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051492" y="6127460"/>
            <a:ext cx="2087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Πηγή: Πόρισμα ΡΑΕ</a:t>
            </a:r>
            <a:endParaRPr lang="en-US" i="1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970760"/>
            <a:ext cx="1032171" cy="95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9918"/>
          </a:xfrm>
        </p:spPr>
        <p:txBody>
          <a:bodyPr>
            <a:normAutofit/>
          </a:bodyPr>
          <a:lstStyle/>
          <a:p>
            <a:r>
              <a:rPr lang="el-GR" sz="3200" dirty="0"/>
              <a:t>Μεθοδολογία εκτίμησης υπερκερδών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9518"/>
            <a:ext cx="8596668" cy="4787153"/>
          </a:xfrm>
        </p:spPr>
        <p:txBody>
          <a:bodyPr>
            <a:noAutofit/>
          </a:bodyPr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Εκτίμηση για μονάδες ηλεκτροπαραγωγής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από λιγνίτη,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φυσικό αέριο,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υδροηλεκτρικά &amp; ΑΠΕ χωρίς ενεργή σύμβαση (ΑΠΕ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Αγοράς)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Υπολογισμοί με δεδομένα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από πόρισμα ΡΑΕ και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επίσημες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πηγές</a:t>
            </a:r>
          </a:p>
          <a:p>
            <a:pPr lvl="1"/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Συνολικά έσοδα ανά τεχνολογία από τη </a:t>
            </a:r>
            <a:r>
              <a:rPr lang="el-GR" dirty="0" err="1">
                <a:solidFill>
                  <a:schemeClr val="tx2">
                    <a:lumMod val="75000"/>
                  </a:schemeClr>
                </a:solidFill>
              </a:rPr>
              <a:t>χονδρεμπορική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αγορά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Απολογιστικά δεδομένα για το μεταβλητό κόστος παραγωγής των μονάδων</a:t>
            </a:r>
          </a:p>
          <a:p>
            <a:pPr lvl="1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Λαμβάνονται υπόψη οι τιμές εισαγωγής φυσικού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αερίου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και η διαφορά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τιμών δικαιωμάτων εκπομπών αερίων του θερμοκηπίου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Στοιχεία σε μηνιαία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βάση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για το σταθερό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κόστος παραγωγής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Εύλογο κέρδος παραγωγών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για </a:t>
            </a:r>
            <a:r>
              <a:rPr lang="el-GR" dirty="0" err="1">
                <a:solidFill>
                  <a:schemeClr val="tx2">
                    <a:lumMod val="75000"/>
                  </a:schemeClr>
                </a:solidFill>
              </a:rPr>
              <a:t>λιγνιτικά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υδροηλεκτρ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ι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κά &amp;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ΑΠΕ 5% επί του συνολικού μεταβλητού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κόστους.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Για τις μονάδες φυσικού αερίου το εύλογο κέρδος ανέρχεται τελικά σε 5% με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3 % επί του μεταβλητού κόστους παραγωγής &amp;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2% στο κόστος προμήθειας φυσικού αερίου</a:t>
            </a:r>
          </a:p>
          <a:p>
            <a:pPr lvl="1"/>
            <a:endParaRPr lang="el-GR" dirty="0"/>
          </a:p>
          <a:p>
            <a:endParaRPr lang="en-US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8127"/>
            <a:ext cx="106079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28" y="233082"/>
            <a:ext cx="8596668" cy="1320800"/>
          </a:xfrm>
        </p:spPr>
        <p:txBody>
          <a:bodyPr/>
          <a:lstStyle/>
          <a:p>
            <a:r>
              <a:rPr lang="el-GR" dirty="0"/>
              <a:t>Εκτίμηση υπερκερδών</a:t>
            </a:r>
            <a:br>
              <a:rPr lang="el-GR" dirty="0"/>
            </a:br>
            <a:r>
              <a:rPr lang="el-GR" sz="3200" dirty="0"/>
              <a:t>Περίοδος Ιούλιος 2021-Μάρτιος 2022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95423"/>
              </p:ext>
            </p:extLst>
          </p:nvPr>
        </p:nvGraphicFramePr>
        <p:xfrm>
          <a:off x="433828" y="1553882"/>
          <a:ext cx="8840174" cy="3708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54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946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07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Κατηγορία Ποσών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εκατ. ευρώ</a:t>
                      </a:r>
                      <a:b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Ιούλιος 2021-Μάρτιος 2022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21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(Α) Έσοδα από Συνολική Εκκαθάριση Αγοράς (1)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5.533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(Β) Μεταβλητό Κόστος Παραγωγής (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1-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286</a:t>
                      </a: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411">
                <a:tc>
                  <a:txBody>
                    <a:bodyPr/>
                    <a:lstStyle/>
                    <a:p>
                      <a:pPr marL="14859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(Β1) Μεταβλητό Κόστος Παραγωγής δηλωθέν στη DAM (1)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3.526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411">
                <a:tc>
                  <a:txBody>
                    <a:bodyPr/>
                    <a:lstStyle/>
                    <a:p>
                      <a:pPr marL="14859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(Β2) Κέρδος Ενσωματωμένο στην Αύξηση του Μεταβλητού Κόστους Παραγωγής (2)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7293">
                <a:tc>
                  <a:txBody>
                    <a:bodyPr/>
                    <a:lstStyle/>
                    <a:p>
                      <a:pPr marL="0" marR="0" indent="419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 err="1">
                          <a:solidFill>
                            <a:schemeClr val="tx1"/>
                          </a:solidFill>
                          <a:effectLst/>
                        </a:rPr>
                        <a:t>Λιγνιτικές</a:t>
                      </a:r>
                      <a:r>
                        <a:rPr lang="el-GR" sz="1400" i="1" dirty="0">
                          <a:solidFill>
                            <a:schemeClr val="tx1"/>
                          </a:solidFill>
                          <a:effectLst/>
                        </a:rPr>
                        <a:t> Μονάδες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400" i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l-GR" sz="1400" i="1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2176">
                <a:tc>
                  <a:txBody>
                    <a:bodyPr/>
                    <a:lstStyle/>
                    <a:p>
                      <a:pPr marL="0" marR="0" indent="419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solidFill>
                            <a:schemeClr val="tx1"/>
                          </a:solidFill>
                          <a:effectLst/>
                        </a:rPr>
                        <a:t>Μονάδες φυσικού αερίου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chemeClr val="tx1"/>
                          </a:solidFill>
                          <a:effectLst/>
                        </a:rPr>
                        <a:t>257</a:t>
                      </a:r>
                      <a:r>
                        <a:rPr lang="el-GR" sz="1400" i="1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7293">
                <a:tc>
                  <a:txBody>
                    <a:bodyPr/>
                    <a:lstStyle/>
                    <a:p>
                      <a:pPr marL="0" marR="0" indent="419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solidFill>
                            <a:schemeClr val="tx1"/>
                          </a:solidFill>
                          <a:effectLst/>
                        </a:rPr>
                        <a:t>Εύλογο κέρδος προμήθειας φυσικού αερίου (2%)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solidFill>
                            <a:schemeClr val="tx1"/>
                          </a:solidFill>
                          <a:effectLst/>
                        </a:rPr>
                        <a:t>-42 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7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(Γ) Εύλογο Κέρδος (3)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7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(Δ) Σταθερά Κόστη Παραγωγής (4)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432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21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tx1"/>
                          </a:solidFill>
                          <a:effectLst/>
                        </a:rPr>
                        <a:t>ΥΠΕΡΚΕΡΔΟΣ* (Α-Β-Γ-Δ)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</a:rPr>
                        <a:t>1.703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00" marR="669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55012"/>
              </p:ext>
            </p:extLst>
          </p:nvPr>
        </p:nvGraphicFramePr>
        <p:xfrm>
          <a:off x="632012" y="5453521"/>
          <a:ext cx="10260106" cy="1017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0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035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 i="1" dirty="0">
                          <a:solidFill>
                            <a:schemeClr val="tx1"/>
                          </a:solidFill>
                          <a:effectLst/>
                        </a:rPr>
                        <a:t>(*) Στο ποσό αυτό δεν συμπεριλαμβάνονται τα υπερκέρδη από την εισαγωγή ηλεκτρικής ενέργειας, που εκτιμώνται σε 110 εκ. € για το πρώτο 9-μηνο της κρίσης (7/2021-3/2022)</a:t>
                      </a:r>
                      <a:endParaRPr lang="en-US" sz="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35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 i="1">
                          <a:solidFill>
                            <a:schemeClr val="tx1"/>
                          </a:solidFill>
                          <a:effectLst/>
                        </a:rPr>
                        <a:t>(1) Στοιχεία Πορίσματος ΡΑΕ</a:t>
                      </a:r>
                      <a:endParaRPr lang="en-US" sz="8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5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 i="1" dirty="0">
                          <a:solidFill>
                            <a:schemeClr val="tx1"/>
                          </a:solidFill>
                          <a:effectLst/>
                        </a:rPr>
                        <a:t>(2) Υπολογισμός με βάση στοιχεία Πορίσματος ΡΑΕ και ανακοινώσεις τιμών εισαγωγής ΦΑ και τιμών CO</a:t>
                      </a:r>
                      <a:r>
                        <a:rPr lang="el-GR" sz="800" i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5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 i="1">
                          <a:solidFill>
                            <a:schemeClr val="tx1"/>
                          </a:solidFill>
                          <a:effectLst/>
                        </a:rPr>
                        <a:t>(3) 3% επί του μεταβλητού κόστους παραγωγής των μονάδων ΦΑ και 5% επί του μεταβλητού κόστους παραγωγής για όλες τις υπόλοιπες τεχνολογίες </a:t>
                      </a:r>
                      <a:endParaRPr lang="en-US" sz="8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35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800" i="1" dirty="0">
                          <a:solidFill>
                            <a:schemeClr val="tx1"/>
                          </a:solidFill>
                          <a:effectLst/>
                        </a:rPr>
                        <a:t>(4) Αναλογία ετήσιου κόστους από λογιστικές καταστάσεις παραγωγών (στο 9-μηνο έναντι 576 εκ. € στο 12-μηνο)  </a:t>
                      </a:r>
                      <a:endParaRPr lang="en-US" sz="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893" y="6105725"/>
            <a:ext cx="106079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Μεθοδολογία εκτίμησης ουρανοκατέβατων κερδών από ΑΠΕ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Αφορά ΑΠΕ με ενεργές συμβάσεις (ΣΕΣΤ, ΣΕΔΠ) που αποζημιώνονται μέσω του ΕΛΑΠΕ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Κέρδη που οφείλονται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στους κανόνες λειτουργίας της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αγοράς και επέστρεψαν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ή θα επιστρέψουν στους καταναλωτές μέσω του Ταμείου Ενεργειακής Μετάβασης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καθώς δημιουργήθηκε </a:t>
            </a:r>
            <a:r>
              <a:rPr lang="el-GR" dirty="0" err="1">
                <a:solidFill>
                  <a:schemeClr val="tx2">
                    <a:lumMod val="75000"/>
                  </a:schemeClr>
                </a:solidFill>
              </a:rPr>
              <a:t>υπερπλεόνασμα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στον ΕΛΑΠΕ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Εκτίμηση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βάσει στοιχείων ΔΑΠΕΕΠ (ΕΤΑ, αποζημιώσεις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) 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Έλλειμμα ότι διατηρήθηκε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η χρέωση του ΕΤΜΕΑΡ στο ρυθμιζόμενο σκέλος των τιμολογίων, ενώ ο ΕΛΑΠΕ ήδη διαφαινόταν ότι θα ήταν </a:t>
            </a:r>
            <a:r>
              <a:rPr lang="el-GR" dirty="0" err="1">
                <a:solidFill>
                  <a:schemeClr val="tx2">
                    <a:lumMod val="75000"/>
                  </a:schemeClr>
                </a:solidFill>
              </a:rPr>
              <a:t>υπεπλεονασματικός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941144"/>
            <a:ext cx="1297016" cy="91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Εκτίμηση ουρανοκατέβατων κερδών από ΑΠΕ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895229"/>
              </p:ext>
            </p:extLst>
          </p:nvPr>
        </p:nvGraphicFramePr>
        <p:xfrm>
          <a:off x="866121" y="2148343"/>
          <a:ext cx="8062725" cy="323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79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7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Συνολικά Έσοδα ΑΠΕ από προημερήσια αγορά βάσει ΕΤΑ (εκατ. €)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2.392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816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Αιολικά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41605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1.566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ΦΒ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41605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155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ΜΥΗΣ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41605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610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Βιομάζα-Βιοαέριο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41605" indent="1397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61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Μεσοσταθμική τιμή ΑΠΕ 9μήνου (€/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MWh</a:t>
                      </a: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126,4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Συνολική αξία ΑΠΕ( εκατ. €)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1.592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tx1"/>
                          </a:solidFill>
                          <a:effectLst/>
                        </a:rPr>
                        <a:t>Ουρανοκατέβατα κέρδη ΑΠΕ (εκατ. €)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21" y="5861917"/>
            <a:ext cx="106079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Προβλήματα &amp; δυσλειτουργίες στην ελληνική αγορά ηλεκτρικής </a:t>
            </a:r>
            <a:r>
              <a:rPr lang="el-GR" dirty="0" smtClean="0"/>
              <a:t>ενέργειας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511571"/>
            <a:ext cx="8596668" cy="3880773"/>
          </a:xfrm>
        </p:spPr>
        <p:txBody>
          <a:bodyPr/>
          <a:lstStyle/>
          <a:p>
            <a:r>
              <a:rPr lang="el-GR" b="1" i="1" dirty="0"/>
              <a:t>Φθινόπωρο 2019: Αύξηση τιμολογίων ρεύματος της ΔΕΗ</a:t>
            </a:r>
          </a:p>
          <a:p>
            <a:r>
              <a:rPr lang="el-GR" b="1" i="1" dirty="0" smtClean="0"/>
              <a:t>2020</a:t>
            </a:r>
            <a:r>
              <a:rPr lang="el-GR" b="1" i="1" dirty="0"/>
              <a:t>: Αισχροκέρδεια, καθώς η κατάρρευση της Οριακής Τιμής Συστήματος δεν αντικατοπτρίζεται στα τιμολόγια της λιανικής</a:t>
            </a:r>
          </a:p>
          <a:p>
            <a:r>
              <a:rPr lang="el-GR" b="1" i="1" dirty="0" smtClean="0"/>
              <a:t>Νοέμβριος </a:t>
            </a:r>
            <a:r>
              <a:rPr lang="el-GR" b="1" i="1" dirty="0"/>
              <a:t>2020: Έναρξη </a:t>
            </a:r>
            <a:r>
              <a:rPr lang="en-US" b="1" i="1" dirty="0"/>
              <a:t>Target Model </a:t>
            </a:r>
            <a:r>
              <a:rPr lang="el-GR" b="1" i="1" dirty="0"/>
              <a:t>χωρίς ρύθμιση και έλεγχο  - </a:t>
            </a:r>
            <a:r>
              <a:rPr lang="el-GR" b="1" i="1" dirty="0" smtClean="0"/>
              <a:t>Υπερκέρδη στην Αγορά εξισορρόπησης από τον πρώτο μήνα λειτουργίας της </a:t>
            </a:r>
            <a:endParaRPr lang="en-US" b="1" i="1" dirty="0"/>
          </a:p>
          <a:p>
            <a:r>
              <a:rPr lang="el-GR" b="1" i="1" dirty="0" smtClean="0"/>
              <a:t>Ιούλιος </a:t>
            </a:r>
            <a:r>
              <a:rPr lang="el-GR" b="1" i="1" dirty="0"/>
              <a:t>2021: Ξεκινά το ράλι τιμών στην </a:t>
            </a:r>
            <a:r>
              <a:rPr lang="el-GR" b="1" i="1" dirty="0" err="1"/>
              <a:t>προημερήσια</a:t>
            </a:r>
            <a:r>
              <a:rPr lang="el-GR" b="1" i="1" dirty="0"/>
              <a:t> αγορά</a:t>
            </a:r>
          </a:p>
          <a:p>
            <a:endParaRPr lang="el-GR" dirty="0"/>
          </a:p>
          <a:p>
            <a:endParaRPr lang="en-US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5766663"/>
            <a:ext cx="1096826" cy="100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Προβλήματα </a:t>
            </a:r>
            <a:r>
              <a:rPr lang="el-GR" dirty="0"/>
              <a:t>&amp; δυσλειτουργίες στην ελληνική αγορά ηλεκτρικής ενέργειας (</a:t>
            </a:r>
            <a:r>
              <a:rPr lang="el-GR" dirty="0" smtClean="0"/>
              <a:t>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661" y="2462101"/>
            <a:ext cx="8596668" cy="3880773"/>
          </a:xfrm>
        </p:spPr>
        <p:txBody>
          <a:bodyPr/>
          <a:lstStyle/>
          <a:p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Απολιγνιτοποίηση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βίαιη και χωρίς 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σχεδιασμό με αντικατάσταση του λιγνίτη με φυσικό 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αέριο και δέσμευση της χώρας σε αυτό με μείωση της ενεργειακής ασφάλειας</a:t>
            </a:r>
            <a:endParaRPr lang="el-GR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Στρεβλώσεις 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στη δομή και τη λειτουργία της αγοράς</a:t>
            </a:r>
          </a:p>
          <a:p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Απουσία 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και καθυστερήσεις βασικών ελέγχων για τη λειτουργία της ενεργειακής αγοράς και του ανταγωνισμού</a:t>
            </a:r>
          </a:p>
          <a:p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Ελλιπής 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(μηδενική) αξιοποίηση των διμερών προθεσμιακών συμβολαίων</a:t>
            </a:r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  <a:p>
            <a:endParaRPr lang="en-US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91" y="5965773"/>
            <a:ext cx="1062182" cy="75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1164</TotalTime>
  <Words>808</Words>
  <Application>Microsoft Office PowerPoint</Application>
  <PresentationFormat>Ευρεία οθόνη</PresentationFormat>
  <Paragraphs>93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Facet</vt:lpstr>
      <vt:lpstr>Εκτίμηση υπερκερδών στις αγορές ηλεκτρικής ενέργειας</vt:lpstr>
      <vt:lpstr>Αντικείμενο &amp; Στόχος</vt:lpstr>
      <vt:lpstr>Αρχή ενεργειακής κρίσης στην Ελλάδα</vt:lpstr>
      <vt:lpstr>Μεθοδολογία εκτίμησης υπερκερδών </vt:lpstr>
      <vt:lpstr>Εκτίμηση υπερκερδών Περίοδος Ιούλιος 2021-Μάρτιος 2022</vt:lpstr>
      <vt:lpstr>Μεθοδολογία εκτίμησης ουρανοκατέβατων κερδών από ΑΠΕ</vt:lpstr>
      <vt:lpstr>Εκτίμηση ουρανοκατέβατων κερδών από ΑΠΕ</vt:lpstr>
      <vt:lpstr>Προβλήματα &amp; δυσλειτουργίες στην ελληνική αγορά ηλεκτρικής ενέργειας (1/2)</vt:lpstr>
      <vt:lpstr>Προβλήματα &amp; δυσλειτουργίες στην ελληνική αγορά ηλεκτρικής ενέργειας (2/2)</vt:lpstr>
      <vt:lpstr>Εκτιμήσεις για τη συνολική επιβάρυνση καταναλωτών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Λογαριασμός Microsoft</cp:lastModifiedBy>
  <cp:revision>25</cp:revision>
  <dcterms:created xsi:type="dcterms:W3CDTF">2022-07-20T17:21:34Z</dcterms:created>
  <dcterms:modified xsi:type="dcterms:W3CDTF">2022-07-21T13:52:59Z</dcterms:modified>
</cp:coreProperties>
</file>